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86" r:id="rId7"/>
    <p:sldId id="258" r:id="rId8"/>
    <p:sldId id="259" r:id="rId9"/>
    <p:sldId id="260" r:id="rId10"/>
    <p:sldId id="261" r:id="rId11"/>
    <p:sldId id="262" r:id="rId12"/>
    <p:sldId id="267" r:id="rId13"/>
    <p:sldId id="263" r:id="rId14"/>
    <p:sldId id="283" r:id="rId15"/>
    <p:sldId id="285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5">
          <p15:clr>
            <a:srgbClr val="A4A3A4"/>
          </p15:clr>
        </p15:guide>
        <p15:guide id="2" pos="3820">
          <p15:clr>
            <a:srgbClr val="A4A3A4"/>
          </p15:clr>
        </p15:guide>
        <p15:guide id="3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9650" autoAdjust="0"/>
  </p:normalViewPr>
  <p:slideViewPr>
    <p:cSldViewPr snapToGrid="0" showGuides="1">
      <p:cViewPr varScale="1">
        <p:scale>
          <a:sx n="123" d="100"/>
          <a:sy n="123" d="100"/>
        </p:scale>
        <p:origin x="102" y="426"/>
      </p:cViewPr>
      <p:guideLst>
        <p:guide orient="horz" pos="1205"/>
        <p:guide pos="3820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37" r="6047" b="8563"/>
          <a:stretch/>
        </p:blipFill>
        <p:spPr>
          <a:xfrm>
            <a:off x="8328660" y="65"/>
            <a:ext cx="386016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266091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6" name="Picture 25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620" y="1856187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3169875"/>
            <a:ext cx="1665404" cy="1665404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011" y="3294120"/>
            <a:ext cx="1425642" cy="1386314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96" y="6309360"/>
            <a:ext cx="1836018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320040"/>
            <a:ext cx="3803952" cy="877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37" r="6047" b="8563"/>
          <a:stretch/>
        </p:blipFill>
        <p:spPr>
          <a:xfrm>
            <a:off x="8328660" y="65"/>
            <a:ext cx="3860165" cy="6270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486" y="6309360"/>
            <a:ext cx="1836018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43" y="-807261"/>
            <a:ext cx="10220258" cy="766519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en-US" sz="100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486" y="6309360"/>
            <a:ext cx="1836018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0" r:id="rId4"/>
    <p:sldLayoutId id="2147483941" r:id="rId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l.eu/sites/fullprof/php/download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eutrons.ornl.gov/powder/us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5545451" cy="1348061"/>
          </a:xfrm>
        </p:spPr>
        <p:txBody>
          <a:bodyPr/>
          <a:lstStyle/>
          <a:p>
            <a:pPr algn="ctr"/>
            <a:r>
              <a:rPr lang="en-US" dirty="0"/>
              <a:t>Rietveld Refinement of </a:t>
            </a:r>
            <a:br>
              <a:rPr lang="en-US" dirty="0"/>
            </a:br>
            <a:r>
              <a:rPr lang="en-US" dirty="0"/>
              <a:t>HB-</a:t>
            </a:r>
            <a:r>
              <a:rPr lang="en-US" dirty="0" err="1"/>
              <a:t>2A</a:t>
            </a:r>
            <a:r>
              <a:rPr lang="en-US" dirty="0"/>
              <a:t> Data Using </a:t>
            </a:r>
            <a:r>
              <a:rPr lang="en-US" dirty="0" err="1"/>
              <a:t>FullProf</a:t>
            </a:r>
            <a:r>
              <a:rPr lang="en-US" dirty="0"/>
              <a:t>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HB-2A Instrument Team</a:t>
            </a:r>
          </a:p>
          <a:p>
            <a:r>
              <a:rPr lang="en-US" dirty="0"/>
              <a:t>High Flux Isotope Reactor</a:t>
            </a:r>
          </a:p>
          <a:p>
            <a:r>
              <a:rPr lang="en-US" dirty="0"/>
              <a:t>July 2017</a:t>
            </a:r>
          </a:p>
        </p:txBody>
      </p:sp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2938901"/>
            <a:ext cx="5962650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86176"/>
            <a:ext cx="5372100" cy="27717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10819" y="956603"/>
            <a:ext cx="1378634" cy="615461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3218" y="3474720"/>
            <a:ext cx="2039816" cy="407963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26562" y="3678701"/>
            <a:ext cx="888023" cy="59392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6355" y="1093517"/>
            <a:ext cx="27581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“Background Type</a:t>
            </a:r>
          </a:p>
        </p:txBody>
      </p:sp>
      <p:sp>
        <p:nvSpPr>
          <p:cNvPr id="12" name="Oval 11"/>
          <p:cNvSpPr/>
          <p:nvPr/>
        </p:nvSpPr>
        <p:spPr>
          <a:xfrm>
            <a:off x="2095207" y="5753686"/>
            <a:ext cx="689317" cy="52849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1045" y="3523956"/>
            <a:ext cx="5673348" cy="2834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“6-Coefficients polynomial function”</a:t>
            </a:r>
          </a:p>
          <a:p>
            <a:pPr>
              <a:lnSpc>
                <a:spcPct val="90000"/>
              </a:lnSpc>
            </a:pPr>
            <a:r>
              <a:rPr lang="en-US" dirty="0"/>
              <a:t>Change the value of “Origin of the polynomial” to 60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Press “OK”  </a:t>
            </a:r>
          </a:p>
        </p:txBody>
      </p:sp>
    </p:spTree>
    <p:extLst>
      <p:ext uri="{BB962C8B-B14F-4D97-AF65-F5344CB8AC3E}">
        <p14:creationId xmlns:p14="http://schemas.microsoft.com/office/powerpoint/2010/main" val="373539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6" y="184112"/>
            <a:ext cx="5372100" cy="2771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0636" y="1789043"/>
            <a:ext cx="233910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Geometry/IRF</a:t>
            </a:r>
          </a:p>
        </p:txBody>
      </p:sp>
      <p:sp>
        <p:nvSpPr>
          <p:cNvPr id="10" name="Oval 9"/>
          <p:cNvSpPr/>
          <p:nvPr/>
        </p:nvSpPr>
        <p:spPr>
          <a:xfrm>
            <a:off x="4077806" y="1789043"/>
            <a:ext cx="1377122" cy="32984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6" y="2955887"/>
            <a:ext cx="4459288" cy="35739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19597" y="3463047"/>
            <a:ext cx="580334" cy="32984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7824" y="3315491"/>
            <a:ext cx="70540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“Bragg-Brentano or Debye-</a:t>
            </a:r>
            <a:r>
              <a:rPr lang="en-US" dirty="0" err="1"/>
              <a:t>Scherrer</a:t>
            </a:r>
            <a:r>
              <a:rPr lang="en-US" dirty="0"/>
              <a:t> Geometry” for Diffraction Geometry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“Corrections”</a:t>
            </a:r>
          </a:p>
        </p:txBody>
      </p:sp>
    </p:spTree>
    <p:extLst>
      <p:ext uri="{BB962C8B-B14F-4D97-AF65-F5344CB8AC3E}">
        <p14:creationId xmlns:p14="http://schemas.microsoft.com/office/powerpoint/2010/main" val="236147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6" y="295184"/>
            <a:ext cx="6457143" cy="518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5329" y="2976359"/>
            <a:ext cx="5480988" cy="233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Change “Monochromator Polarization Correction” to</a:t>
            </a:r>
          </a:p>
          <a:p>
            <a:pPr>
              <a:lnSpc>
                <a:spcPct val="90000"/>
              </a:lnSpc>
            </a:pPr>
            <a:r>
              <a:rPr lang="en-US" dirty="0"/>
              <a:t>0.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Change “Peaks below this 2Theta…” to 180.00</a:t>
            </a:r>
          </a:p>
          <a:p>
            <a:pPr>
              <a:lnSpc>
                <a:spcPct val="90000"/>
              </a:lnSpc>
            </a:pPr>
            <a:r>
              <a:rPr lang="en-US" dirty="0"/>
              <a:t>This will allow all peaks to be corrected for </a:t>
            </a:r>
          </a:p>
          <a:p>
            <a:pPr>
              <a:lnSpc>
                <a:spcPct val="90000"/>
              </a:lnSpc>
            </a:pPr>
            <a:r>
              <a:rPr lang="en-US" dirty="0"/>
              <a:t>asymmetry.  If not changed from 0, an error will</a:t>
            </a:r>
          </a:p>
          <a:p>
            <a:pPr>
              <a:lnSpc>
                <a:spcPct val="90000"/>
              </a:lnSpc>
            </a:pPr>
            <a:r>
              <a:rPr lang="en-US" dirty="0"/>
              <a:t>occur when refining asymmetry parameters.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Press “OK” twice and return to EDPCR</a:t>
            </a:r>
          </a:p>
        </p:txBody>
      </p:sp>
      <p:sp>
        <p:nvSpPr>
          <p:cNvPr id="8" name="Oval 7"/>
          <p:cNvSpPr/>
          <p:nvPr/>
        </p:nvSpPr>
        <p:spPr>
          <a:xfrm>
            <a:off x="3559313" y="3214432"/>
            <a:ext cx="848139" cy="31805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59313" y="3985345"/>
            <a:ext cx="848139" cy="31805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1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" y="215777"/>
            <a:ext cx="5572125" cy="31908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23692" y="1505243"/>
            <a:ext cx="661182" cy="422031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9651" y="1585642"/>
            <a:ext cx="18181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“Phases”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6" y="3143714"/>
            <a:ext cx="5571429" cy="3714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8955" y="3673240"/>
            <a:ext cx="3467616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Name your phase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“Contribution to Patterns”</a:t>
            </a:r>
          </a:p>
        </p:txBody>
      </p:sp>
      <p:sp>
        <p:nvSpPr>
          <p:cNvPr id="10" name="Oval 9"/>
          <p:cNvSpPr/>
          <p:nvPr/>
        </p:nvSpPr>
        <p:spPr>
          <a:xfrm>
            <a:off x="365760" y="3406652"/>
            <a:ext cx="1491175" cy="71518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32517" y="4717218"/>
            <a:ext cx="1491175" cy="71518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0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52803" y="634677"/>
            <a:ext cx="5976705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“Neutron (Constant Wavelength) Nuclear and </a:t>
            </a:r>
          </a:p>
          <a:p>
            <a:pPr>
              <a:lnSpc>
                <a:spcPct val="90000"/>
              </a:lnSpc>
            </a:pPr>
            <a:r>
              <a:rPr lang="en-US" dirty="0"/>
              <a:t>Magnetic” for Type of Pattern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“Thompson-Cox-Hastings pseudo-Voigt * Axial</a:t>
            </a:r>
          </a:p>
          <a:p>
            <a:pPr>
              <a:lnSpc>
                <a:spcPct val="90000"/>
              </a:lnSpc>
            </a:pPr>
            <a:r>
              <a:rPr lang="en-US" dirty="0"/>
              <a:t>Divergence asymmetry” for Peak Shape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Press “Ok” twice and return to EDPCR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4" y="193399"/>
            <a:ext cx="5629275" cy="61531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4235" y="2531165"/>
            <a:ext cx="5247861" cy="738809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46852" y="5780018"/>
            <a:ext cx="874643" cy="738809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14235" y="1510748"/>
            <a:ext cx="1943435" cy="477078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222860"/>
            <a:ext cx="11422261" cy="510909"/>
          </a:xfrm>
        </p:spPr>
        <p:txBody>
          <a:bodyPr/>
          <a:lstStyle/>
          <a:p>
            <a:r>
              <a:rPr lang="en-US" dirty="0"/>
              <a:t>Refinement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" y="733769"/>
            <a:ext cx="5572125" cy="31908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06875" y="2250069"/>
            <a:ext cx="790267" cy="492369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6413" y="1058279"/>
            <a:ext cx="6105197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Press the save button.  This updates the .pcr file.  Be sure</a:t>
            </a:r>
          </a:p>
          <a:p>
            <a:pPr>
              <a:lnSpc>
                <a:spcPct val="90000"/>
              </a:lnSpc>
            </a:pPr>
            <a:r>
              <a:rPr lang="en-US" dirty="0"/>
              <a:t>to press save each time you adjust your refinement</a:t>
            </a:r>
          </a:p>
          <a:p>
            <a:pPr>
              <a:lnSpc>
                <a:spcPct val="90000"/>
              </a:lnSpc>
            </a:pPr>
            <a:r>
              <a:rPr lang="en-US" dirty="0"/>
              <a:t>parameters.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“Refinement”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" y="3730027"/>
            <a:ext cx="5572125" cy="312797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126435" y="3924644"/>
            <a:ext cx="490330" cy="395565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64365" y="4237770"/>
            <a:ext cx="490330" cy="395565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31235" y="4748678"/>
            <a:ext cx="795130" cy="459426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58209" y="5905844"/>
            <a:ext cx="748748" cy="395565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413" y="4016901"/>
            <a:ext cx="5624360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Change the Cycles of Refinement to “20”</a:t>
            </a:r>
          </a:p>
          <a:p>
            <a:pPr>
              <a:lnSpc>
                <a:spcPct val="90000"/>
              </a:lnSpc>
            </a:pPr>
            <a:r>
              <a:rPr lang="en-US" dirty="0"/>
              <a:t>Change the Forced Termination when shifts &lt; to “.05”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Under Reflections ordering select “Each cycle”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“Profile”</a:t>
            </a:r>
          </a:p>
        </p:txBody>
      </p:sp>
      <p:sp>
        <p:nvSpPr>
          <p:cNvPr id="13" name="Oval 12"/>
          <p:cNvSpPr/>
          <p:nvPr/>
        </p:nvSpPr>
        <p:spPr>
          <a:xfrm>
            <a:off x="960909" y="1013845"/>
            <a:ext cx="331052" cy="35678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7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4" y="184016"/>
            <a:ext cx="7324725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3171" y="649357"/>
            <a:ext cx="477484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typical refinement may begin by selecting</a:t>
            </a:r>
          </a:p>
          <a:p>
            <a:pPr>
              <a:lnSpc>
                <a:spcPct val="90000"/>
              </a:lnSpc>
            </a:pPr>
            <a:r>
              <a:rPr lang="en-US" dirty="0"/>
              <a:t>“Scale”, and cell parameters “a”, “b”, and “c”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Change the scale to a reasonable value.  </a:t>
            </a:r>
          </a:p>
          <a:p>
            <a:pPr>
              <a:lnSpc>
                <a:spcPct val="90000"/>
              </a:lnSpc>
            </a:pPr>
            <a:r>
              <a:rPr lang="en-US" dirty="0"/>
              <a:t>Here the value was changed to 12 to begin.  Select an option for refinement by clicking the checkbox next to the value.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Change the values of U, V, W, and X to 0.1,    -0.1, 0.1, and 0.01 respectively.  Typically these values are refined in later cycles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you are satisfied with your selection</a:t>
            </a:r>
          </a:p>
          <a:p>
            <a:pPr>
              <a:lnSpc>
                <a:spcPct val="90000"/>
              </a:lnSpc>
            </a:pPr>
            <a:r>
              <a:rPr lang="en-US" dirty="0"/>
              <a:t>press “OK” twice and return to the EDPCR</a:t>
            </a:r>
          </a:p>
          <a:p>
            <a:pPr>
              <a:lnSpc>
                <a:spcPct val="90000"/>
              </a:lnSpc>
            </a:pPr>
            <a:r>
              <a:rPr lang="en-US" dirty="0"/>
              <a:t>window.</a:t>
            </a:r>
          </a:p>
        </p:txBody>
      </p:sp>
      <p:sp>
        <p:nvSpPr>
          <p:cNvPr id="7" name="Oval 6"/>
          <p:cNvSpPr/>
          <p:nvPr/>
        </p:nvSpPr>
        <p:spPr>
          <a:xfrm>
            <a:off x="1656522" y="795131"/>
            <a:ext cx="715617" cy="569843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8678" y="2567609"/>
            <a:ext cx="715617" cy="569843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35357" y="2567608"/>
            <a:ext cx="715617" cy="569843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92958" y="3266662"/>
            <a:ext cx="715617" cy="569843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7896" y="1443659"/>
            <a:ext cx="3551582" cy="530087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22036" y="2567608"/>
            <a:ext cx="841512" cy="569843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0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5" y="155713"/>
            <a:ext cx="743902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7560" y="600303"/>
            <a:ext cx="3608680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Press save to update the .pcr file.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Run FullProf to begin refinement</a:t>
            </a:r>
          </a:p>
        </p:txBody>
      </p:sp>
      <p:sp>
        <p:nvSpPr>
          <p:cNvPr id="7" name="Oval 6"/>
          <p:cNvSpPr/>
          <p:nvPr/>
        </p:nvSpPr>
        <p:spPr>
          <a:xfrm>
            <a:off x="2570922" y="516835"/>
            <a:ext cx="437321" cy="516835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2407" y="503583"/>
            <a:ext cx="482323" cy="516835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0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6209" y="503583"/>
            <a:ext cx="3288080" cy="457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After clicking run FullProf</a:t>
            </a:r>
          </a:p>
          <a:p>
            <a:pPr>
              <a:lnSpc>
                <a:spcPct val="90000"/>
              </a:lnSpc>
            </a:pPr>
            <a:r>
              <a:rPr lang="en-US" dirty="0"/>
              <a:t>you will see this screen.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Here you can see statistics</a:t>
            </a:r>
          </a:p>
          <a:p>
            <a:pPr>
              <a:lnSpc>
                <a:spcPct val="90000"/>
              </a:lnSpc>
            </a:pPr>
            <a:r>
              <a:rPr lang="en-US" dirty="0"/>
              <a:t>at the end of each cycle in the</a:t>
            </a:r>
          </a:p>
          <a:p>
            <a:pPr>
              <a:lnSpc>
                <a:spcPct val="90000"/>
              </a:lnSpc>
            </a:pPr>
            <a:r>
              <a:rPr lang="en-US" dirty="0"/>
              <a:t> top window.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the bottom window you can</a:t>
            </a:r>
          </a:p>
          <a:p>
            <a:pPr>
              <a:lnSpc>
                <a:spcPct val="90000"/>
              </a:lnSpc>
            </a:pPr>
            <a:r>
              <a:rPr lang="en-US" dirty="0"/>
              <a:t>see a graphical representation</a:t>
            </a:r>
          </a:p>
          <a:p>
            <a:pPr>
              <a:lnSpc>
                <a:spcPct val="90000"/>
              </a:lnSpc>
            </a:pPr>
            <a:r>
              <a:rPr lang="en-US" dirty="0"/>
              <a:t>of the refinement.  The red is </a:t>
            </a:r>
          </a:p>
          <a:p>
            <a:pPr>
              <a:lnSpc>
                <a:spcPct val="90000"/>
              </a:lnSpc>
            </a:pPr>
            <a:r>
              <a:rPr lang="en-US" dirty="0"/>
              <a:t>Observed, the black is</a:t>
            </a:r>
          </a:p>
          <a:p>
            <a:pPr>
              <a:lnSpc>
                <a:spcPct val="90000"/>
              </a:lnSpc>
            </a:pPr>
            <a:r>
              <a:rPr lang="en-US" dirty="0"/>
              <a:t>Calculated and the blue is </a:t>
            </a:r>
          </a:p>
          <a:p>
            <a:pPr>
              <a:lnSpc>
                <a:spcPct val="90000"/>
              </a:lnSpc>
            </a:pPr>
            <a:r>
              <a:rPr lang="en-US" dirty="0"/>
              <a:t>(Observed – Calculated)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Left click on the plot and </a:t>
            </a:r>
          </a:p>
          <a:p>
            <a:pPr>
              <a:lnSpc>
                <a:spcPct val="90000"/>
              </a:lnSpc>
            </a:pPr>
            <a:r>
              <a:rPr lang="en-US" dirty="0"/>
              <a:t>zoom in on a portion of the </a:t>
            </a:r>
          </a:p>
          <a:p>
            <a:pPr>
              <a:lnSpc>
                <a:spcPct val="9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35896" y="4492487"/>
            <a:ext cx="781878" cy="42407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7" y="263387"/>
            <a:ext cx="7881875" cy="4819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8174" y="4320209"/>
            <a:ext cx="993913" cy="3843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1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64678" y="477078"/>
            <a:ext cx="5929828" cy="233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HB-2A has a relatively flat background.  Zooming in</a:t>
            </a:r>
          </a:p>
          <a:p>
            <a:pPr>
              <a:lnSpc>
                <a:spcPct val="90000"/>
              </a:lnSpc>
            </a:pPr>
            <a:r>
              <a:rPr lang="en-US" dirty="0"/>
              <a:t>on the plot can give an estimate for the zero-order factor</a:t>
            </a:r>
          </a:p>
          <a:p>
            <a:pPr>
              <a:lnSpc>
                <a:spcPct val="90000"/>
              </a:lnSpc>
            </a:pPr>
            <a:r>
              <a:rPr lang="en-US" dirty="0"/>
              <a:t>of the 6-degree polynomial.  For the pattern, “175” </a:t>
            </a:r>
          </a:p>
          <a:p>
            <a:pPr>
              <a:lnSpc>
                <a:spcPct val="90000"/>
              </a:lnSpc>
            </a:pPr>
            <a:r>
              <a:rPr lang="en-US" dirty="0"/>
              <a:t>is a good starting point.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Also, you can observe a great deal of asymmetry on the</a:t>
            </a:r>
          </a:p>
          <a:p>
            <a:pPr>
              <a:lnSpc>
                <a:spcPct val="90000"/>
              </a:lnSpc>
            </a:pPr>
            <a:r>
              <a:rPr lang="en-US" dirty="0"/>
              <a:t>two visible peaks.  This too will need to be corrected for.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this time, close out of the FullProf program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25" y="4304471"/>
            <a:ext cx="2238375" cy="156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0553" y="4784035"/>
            <a:ext cx="7212552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When you close out, EDPcr will ask if you would like to re-load the</a:t>
            </a:r>
          </a:p>
          <a:p>
            <a:pPr>
              <a:lnSpc>
                <a:spcPct val="90000"/>
              </a:lnSpc>
            </a:pPr>
            <a:r>
              <a:rPr lang="en-US" dirty="0"/>
              <a:t>PCR File. Select Yes if are satisfied with the result of the refinement.</a:t>
            </a:r>
          </a:p>
          <a:p>
            <a:pPr>
              <a:lnSpc>
                <a:spcPct val="90000"/>
              </a:lnSpc>
            </a:pPr>
            <a:r>
              <a:rPr lang="en-US" dirty="0"/>
              <a:t>Select no otherwise. You may want to select no if your refinement</a:t>
            </a:r>
          </a:p>
          <a:p>
            <a:pPr>
              <a:lnSpc>
                <a:spcPct val="90000"/>
              </a:lnSpc>
            </a:pPr>
            <a:r>
              <a:rPr lang="en-US" dirty="0"/>
              <a:t>diverges or if your refinement affects the calculated values adversely.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" y="159027"/>
            <a:ext cx="6151086" cy="37768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965" y="0"/>
            <a:ext cx="286402" cy="477078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29948" y="5367130"/>
            <a:ext cx="1020417" cy="499442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Starting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FullProf</a:t>
            </a:r>
            <a:r>
              <a:rPr lang="en-US" dirty="0"/>
              <a:t> Software: </a:t>
            </a:r>
            <a:r>
              <a:rPr lang="en-US" dirty="0">
                <a:hlinkClick r:id="rId2"/>
              </a:rPr>
              <a:t>https://www.ill.eu/sites/fullprof/php/downloads.html</a:t>
            </a:r>
            <a:endParaRPr lang="en-US" dirty="0"/>
          </a:p>
          <a:p>
            <a:pPr lvl="1"/>
            <a:r>
              <a:rPr lang="en-US" dirty="0"/>
              <a:t>Click the link and follow the instructions to download the specific version for your computer</a:t>
            </a:r>
          </a:p>
          <a:p>
            <a:r>
              <a:rPr lang="en-US" dirty="0"/>
              <a:t>Your Data File (.dat): Please see User Guides for Experiment HB-2a to obtain your experimental data</a:t>
            </a:r>
          </a:p>
          <a:p>
            <a:pPr lvl="1"/>
            <a:r>
              <a:rPr lang="en-US" dirty="0"/>
              <a:t>“Data Reduction Instructions”</a:t>
            </a:r>
          </a:p>
          <a:p>
            <a:pPr lvl="1"/>
            <a:r>
              <a:rPr lang="en-US" dirty="0"/>
              <a:t>This tutorial uses the Ge115 Silicon standard located in Experiment 535 on </a:t>
            </a:r>
            <a:r>
              <a:rPr lang="en-US" dirty="0" err="1"/>
              <a:t>Grafiti</a:t>
            </a:r>
            <a:r>
              <a:rPr lang="en-US" dirty="0"/>
              <a:t> for HB-2A data.</a:t>
            </a:r>
          </a:p>
          <a:p>
            <a:r>
              <a:rPr lang="en-US" dirty="0"/>
              <a:t>Crystallographic Information File (.cif) for your crystal structure from ICSD (Skip the last two bullets if you downloaded the files with the tutorial)</a:t>
            </a:r>
          </a:p>
          <a:p>
            <a:r>
              <a:rPr lang="en-US" dirty="0"/>
              <a:t>Wavelength used for your experiment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02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9" y="3210735"/>
            <a:ext cx="5142973" cy="3337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49" y="169488"/>
            <a:ext cx="4674172" cy="3041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4420" y="397565"/>
            <a:ext cx="700440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Return to the Profile Parameters Refinement window.  Add U, V, W, and X to be refined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*Do not refine IG, Y or SZ on HB-2A data*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“Asymmetry Parameters”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6278" y="4505380"/>
            <a:ext cx="440389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Set S_L and D_L to .04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Asym1  and Asym3 for refinement.</a:t>
            </a:r>
          </a:p>
          <a:p>
            <a:pPr>
              <a:lnSpc>
                <a:spcPct val="90000"/>
              </a:lnSpc>
            </a:pPr>
            <a:r>
              <a:rPr lang="en-US" dirty="0"/>
              <a:t>Press “OK”</a:t>
            </a:r>
          </a:p>
        </p:txBody>
      </p:sp>
      <p:sp>
        <p:nvSpPr>
          <p:cNvPr id="12" name="Oval 11"/>
          <p:cNvSpPr/>
          <p:nvPr/>
        </p:nvSpPr>
        <p:spPr>
          <a:xfrm>
            <a:off x="1689652" y="5512904"/>
            <a:ext cx="212035" cy="3313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7896" y="1669774"/>
            <a:ext cx="2332382" cy="3313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3287" y="5512904"/>
            <a:ext cx="238539" cy="3313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7896" y="2213113"/>
            <a:ext cx="801756" cy="291548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66191" y="1272209"/>
            <a:ext cx="735496" cy="30480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88774" y="5075583"/>
            <a:ext cx="506895" cy="225287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4087" y="5075583"/>
            <a:ext cx="649356" cy="22516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9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4" y="3562524"/>
            <a:ext cx="7562850" cy="279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231" y="4532885"/>
            <a:ext cx="424749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Change a_0 to 175 (Mentioned earlier)</a:t>
            </a:r>
          </a:p>
          <a:p>
            <a:pPr>
              <a:lnSpc>
                <a:spcPct val="90000"/>
              </a:lnSpc>
            </a:pPr>
            <a:r>
              <a:rPr lang="en-US" dirty="0"/>
              <a:t>Check the box for refinement for the first for coefficients</a:t>
            </a:r>
          </a:p>
          <a:p>
            <a:pPr>
              <a:lnSpc>
                <a:spcPct val="90000"/>
              </a:lnSpc>
            </a:pPr>
            <a:r>
              <a:rPr lang="en-US" dirty="0"/>
              <a:t>Press “OK” twice and return to EDPCR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4" y="363011"/>
            <a:ext cx="5699565" cy="3199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3993" y="2141147"/>
            <a:ext cx="22797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“Background”</a:t>
            </a:r>
          </a:p>
        </p:txBody>
      </p:sp>
      <p:sp>
        <p:nvSpPr>
          <p:cNvPr id="10" name="Oval 9"/>
          <p:cNvSpPr/>
          <p:nvPr/>
        </p:nvSpPr>
        <p:spPr>
          <a:xfrm>
            <a:off x="1616766" y="5800497"/>
            <a:ext cx="556592" cy="3313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75793" y="2151474"/>
            <a:ext cx="795130" cy="445951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70923" y="5800497"/>
            <a:ext cx="556592" cy="3313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17500" y="5800497"/>
            <a:ext cx="556592" cy="3313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51614" y="5800497"/>
            <a:ext cx="556592" cy="3313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9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8" y="182217"/>
            <a:ext cx="5576404" cy="3198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0444" y="583096"/>
            <a:ext cx="30315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Press save and run FullProf</a:t>
            </a:r>
          </a:p>
        </p:txBody>
      </p:sp>
      <p:sp>
        <p:nvSpPr>
          <p:cNvPr id="9" name="Oval 8"/>
          <p:cNvSpPr/>
          <p:nvPr/>
        </p:nvSpPr>
        <p:spPr>
          <a:xfrm>
            <a:off x="2054087" y="508016"/>
            <a:ext cx="212035" cy="3313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8504" y="422608"/>
            <a:ext cx="284922" cy="50212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3348" y="3975652"/>
            <a:ext cx="560473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After a couple of runs, the Chi2 value has improved considerably, but there is still work to do.  Close </a:t>
            </a:r>
            <a:r>
              <a:rPr lang="en-US" dirty="0" err="1"/>
              <a:t>FullProf</a:t>
            </a:r>
            <a:r>
              <a:rPr lang="en-US" dirty="0"/>
              <a:t> and return to </a:t>
            </a:r>
            <a:r>
              <a:rPr lang="en-US" dirty="0" err="1"/>
              <a:t>EdPCR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1" y="3380974"/>
            <a:ext cx="5417377" cy="33036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300870" y="3380974"/>
            <a:ext cx="292478" cy="30313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67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Finishing the Refinement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the remaining background coefficients</a:t>
            </a:r>
          </a:p>
          <a:p>
            <a:r>
              <a:rPr lang="en-US" dirty="0"/>
              <a:t>Add the remaining 2 asymmetry parameters and refine (Run FullProf)</a:t>
            </a:r>
          </a:p>
        </p:txBody>
      </p:sp>
    </p:spTree>
    <p:extLst>
      <p:ext uri="{BB962C8B-B14F-4D97-AF65-F5344CB8AC3E}">
        <p14:creationId xmlns:p14="http://schemas.microsoft.com/office/powerpoint/2010/main" val="7065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Refine Instrumental 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" y="830949"/>
            <a:ext cx="6016755" cy="3377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6665" y="3074504"/>
            <a:ext cx="59129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“Instrumental” on the Refinement Information Tab</a:t>
            </a:r>
          </a:p>
        </p:txBody>
      </p:sp>
      <p:sp>
        <p:nvSpPr>
          <p:cNvPr id="7" name="Oval 6"/>
          <p:cNvSpPr/>
          <p:nvPr/>
        </p:nvSpPr>
        <p:spPr>
          <a:xfrm>
            <a:off x="1895061" y="3074504"/>
            <a:ext cx="781878" cy="291548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88" y="4238178"/>
            <a:ext cx="7295238" cy="137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10857" y="4923892"/>
            <a:ext cx="28648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“Zero” to be refined</a:t>
            </a:r>
          </a:p>
        </p:txBody>
      </p:sp>
      <p:sp>
        <p:nvSpPr>
          <p:cNvPr id="3" name="Oval 2"/>
          <p:cNvSpPr/>
          <p:nvPr/>
        </p:nvSpPr>
        <p:spPr>
          <a:xfrm>
            <a:off x="1351722" y="5062330"/>
            <a:ext cx="1073426" cy="357809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1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Refine Atomic B Value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" y="830949"/>
            <a:ext cx="5049347" cy="2834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3635" y="2385391"/>
            <a:ext cx="17890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Select “Atoms”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40" y="3665455"/>
            <a:ext cx="5269809" cy="2988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7349" y="4281465"/>
            <a:ext cx="260840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“B” to be refined.</a:t>
            </a:r>
          </a:p>
        </p:txBody>
      </p:sp>
      <p:sp>
        <p:nvSpPr>
          <p:cNvPr id="3" name="Oval 2"/>
          <p:cNvSpPr/>
          <p:nvPr/>
        </p:nvSpPr>
        <p:spPr>
          <a:xfrm>
            <a:off x="2888974" y="4068417"/>
            <a:ext cx="503583" cy="55468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40765" y="2385391"/>
            <a:ext cx="622852" cy="212035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3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4936" y="583096"/>
            <a:ext cx="51950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Continue working until you are satisfied with the</a:t>
            </a:r>
          </a:p>
          <a:p>
            <a:pPr>
              <a:lnSpc>
                <a:spcPct val="90000"/>
              </a:lnSpc>
            </a:pPr>
            <a:r>
              <a:rPr lang="en-US" dirty="0"/>
              <a:t>result of the refinement. A Chi2 of 1.43 is obtainable refining the values mentioned in this tutorial.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3" y="164823"/>
            <a:ext cx="6548391" cy="4036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305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refinement refining the parameters which make the largest impact on fit (Scale, lattice parameters)</a:t>
            </a:r>
          </a:p>
          <a:p>
            <a:r>
              <a:rPr lang="en-US" dirty="0"/>
              <a:t>Refine background and asymmetry next</a:t>
            </a:r>
          </a:p>
          <a:p>
            <a:r>
              <a:rPr lang="en-US" dirty="0"/>
              <a:t>Refine zero point and B value last</a:t>
            </a:r>
          </a:p>
          <a:p>
            <a:r>
              <a:rPr lang="en-US" dirty="0"/>
              <a:t>If the refinement diverges, try a different refinement order or refining fewer parameters at once</a:t>
            </a:r>
          </a:p>
        </p:txBody>
      </p:sp>
    </p:spTree>
    <p:extLst>
      <p:ext uri="{BB962C8B-B14F-4D97-AF65-F5344CB8AC3E}">
        <p14:creationId xmlns:p14="http://schemas.microsoft.com/office/powerpoint/2010/main" val="232396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Finding the Wavelength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cycle the wavelength varies slightly so it is important to retrieve the current wavelength from the HB-2A website</a:t>
            </a:r>
          </a:p>
          <a:p>
            <a:r>
              <a:rPr lang="en-US" dirty="0"/>
              <a:t>Be aware that there are two choices for wavelength, make sure you have the correct one! (Ge113 or Ge115)</a:t>
            </a:r>
          </a:p>
          <a:p>
            <a:pPr lvl="1"/>
            <a:r>
              <a:rPr lang="en-US" dirty="0">
                <a:hlinkClick r:id="rId2"/>
              </a:rPr>
              <a:t>https://neutrons.ornl.gov/powder/users</a:t>
            </a:r>
            <a:endParaRPr lang="en-US" dirty="0"/>
          </a:p>
          <a:p>
            <a:pPr lvl="2"/>
            <a:r>
              <a:rPr lang="en-US" dirty="0"/>
              <a:t>Scroll to the Wavelength Table</a:t>
            </a:r>
          </a:p>
          <a:p>
            <a:pPr lvl="2"/>
            <a:r>
              <a:rPr lang="en-US" dirty="0"/>
              <a:t>This tutorial is refining the silicon </a:t>
            </a:r>
            <a:r>
              <a:rPr lang="en-US" sz="2000" dirty="0"/>
              <a:t>standard for </a:t>
            </a:r>
          </a:p>
          <a:p>
            <a:pPr marL="684212" lvl="2" indent="0">
              <a:buNone/>
            </a:pPr>
            <a:r>
              <a:rPr lang="en-US" dirty="0"/>
              <a:t>           </a:t>
            </a:r>
            <a:r>
              <a:rPr lang="en-US" sz="2000" dirty="0"/>
              <a:t>cycle 471 (Ge115)</a:t>
            </a:r>
          </a:p>
          <a:p>
            <a:pPr lvl="2"/>
            <a:r>
              <a:rPr lang="en-US" dirty="0"/>
              <a:t>Therefore the wavelength is 1.53918 Å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832" y="2835965"/>
            <a:ext cx="424815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0305815" y="3816626"/>
            <a:ext cx="781878" cy="397566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4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Import Your .cif to EDPCR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5" y="944464"/>
            <a:ext cx="9753600" cy="1123950"/>
          </a:xfrm>
        </p:spPr>
      </p:pic>
      <p:sp>
        <p:nvSpPr>
          <p:cNvPr id="8" name="Oval 7"/>
          <p:cNvSpPr/>
          <p:nvPr/>
        </p:nvSpPr>
        <p:spPr>
          <a:xfrm>
            <a:off x="2813538" y="1237957"/>
            <a:ext cx="633047" cy="830457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1957" y="2068414"/>
            <a:ext cx="207620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90000"/>
              </a:lnSpc>
              <a:buAutoNum type="arabicPeriod"/>
            </a:pPr>
            <a:r>
              <a:rPr lang="en-US" dirty="0"/>
              <a:t>Click “EDPCR”</a:t>
            </a:r>
          </a:p>
          <a:p>
            <a:pPr marL="342900" indent="-342900" algn="ctr">
              <a:lnSpc>
                <a:spcPct val="90000"/>
              </a:lnSpc>
              <a:buAutoNum type="arabicPeriod"/>
            </a:pPr>
            <a:r>
              <a:rPr lang="en-US" dirty="0"/>
              <a:t>Click Cif-&gt;PCR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5" y="2593217"/>
            <a:ext cx="5572125" cy="31908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66758" y="2845144"/>
            <a:ext cx="548640" cy="473003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8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" y="320040"/>
            <a:ext cx="5732695" cy="40481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83" y="320040"/>
            <a:ext cx="5810250" cy="5133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713" y="4979962"/>
            <a:ext cx="50099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3. Open your data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4. Select “Neutron” and press “OK”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9138" y="1856935"/>
            <a:ext cx="346065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Tip: Change the name of your CIF file to be the same as your DAT file</a:t>
            </a:r>
          </a:p>
        </p:txBody>
      </p:sp>
      <p:sp>
        <p:nvSpPr>
          <p:cNvPr id="12" name="Oval 11"/>
          <p:cNvSpPr/>
          <p:nvPr/>
        </p:nvSpPr>
        <p:spPr>
          <a:xfrm>
            <a:off x="4346917" y="3924886"/>
            <a:ext cx="689317" cy="443279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47914" y="759655"/>
            <a:ext cx="604911" cy="49237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19292" y="4979962"/>
            <a:ext cx="604911" cy="49237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Work Through the Tabs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 you must work through all of the tabs.  You will give the software more information and begin refining.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" y="2365663"/>
            <a:ext cx="5572125" cy="3190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0017" y="3191017"/>
            <a:ext cx="387637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“General”</a:t>
            </a:r>
          </a:p>
        </p:txBody>
      </p:sp>
      <p:sp>
        <p:nvSpPr>
          <p:cNvPr id="7" name="Oval 6"/>
          <p:cNvSpPr/>
          <p:nvPr/>
        </p:nvSpPr>
        <p:spPr>
          <a:xfrm>
            <a:off x="4940473" y="3024554"/>
            <a:ext cx="841349" cy="508095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7" y="316311"/>
            <a:ext cx="6219825" cy="241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8922" y="815926"/>
            <a:ext cx="344196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Insert a title for your refinement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Press “OK”</a:t>
            </a:r>
          </a:p>
        </p:txBody>
      </p:sp>
      <p:sp>
        <p:nvSpPr>
          <p:cNvPr id="7" name="Oval 6"/>
          <p:cNvSpPr/>
          <p:nvPr/>
        </p:nvSpPr>
        <p:spPr>
          <a:xfrm>
            <a:off x="74515" y="344300"/>
            <a:ext cx="2980201" cy="1181686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41145" y="1525986"/>
            <a:ext cx="777777" cy="527897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7" y="3141857"/>
            <a:ext cx="5572125" cy="319087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83015" y="4079631"/>
            <a:ext cx="858130" cy="5205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1222" y="4229960"/>
            <a:ext cx="190308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Select “Patterns”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2937744"/>
            <a:ext cx="1218882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4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6" y="242448"/>
            <a:ext cx="5372100" cy="27717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07766" y="590843"/>
            <a:ext cx="1378634" cy="787791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5573" y="984738"/>
            <a:ext cx="31774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“Data file/Peak shape”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6" y="3014223"/>
            <a:ext cx="6162675" cy="37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3941" y="3802679"/>
            <a:ext cx="5250155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Ensure the Data File selected is the data for your </a:t>
            </a:r>
          </a:p>
          <a:p>
            <a:pPr>
              <a:lnSpc>
                <a:spcPct val="90000"/>
              </a:lnSpc>
            </a:pPr>
            <a:r>
              <a:rPr lang="en-US" dirty="0"/>
              <a:t>experiment.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“X,Y,Sigma (XYDATA)” for the data Format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Then select “Refinement / Simulation at the top</a:t>
            </a:r>
          </a:p>
        </p:txBody>
      </p:sp>
      <p:sp>
        <p:nvSpPr>
          <p:cNvPr id="11" name="Oval 10"/>
          <p:cNvSpPr/>
          <p:nvPr/>
        </p:nvSpPr>
        <p:spPr>
          <a:xfrm>
            <a:off x="271266" y="3802679"/>
            <a:ext cx="4712677" cy="34729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29465" y="4692624"/>
            <a:ext cx="1856935" cy="281570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336431" y="3319975"/>
            <a:ext cx="1209821" cy="482704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1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85744" y="1420837"/>
            <a:ext cx="5625258" cy="183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“Neutron – CW (Nuclear and Magnetic)”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Change the Wavelength input to “User Defined”</a:t>
            </a:r>
          </a:p>
          <a:p>
            <a:pPr>
              <a:lnSpc>
                <a:spcPct val="90000"/>
              </a:lnSpc>
            </a:pPr>
            <a:r>
              <a:rPr lang="en-US" dirty="0"/>
              <a:t>Change </a:t>
            </a:r>
            <a:r>
              <a:rPr lang="el-GR" dirty="0"/>
              <a:t>λ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l-GR" dirty="0"/>
              <a:t>λ</a:t>
            </a:r>
            <a:r>
              <a:rPr lang="en-US" baseline="-25000" dirty="0"/>
              <a:t>2</a:t>
            </a:r>
            <a:r>
              <a:rPr lang="en-US" dirty="0"/>
              <a:t> to “1.539180” (retrieved previously)</a:t>
            </a:r>
          </a:p>
          <a:p>
            <a:pPr>
              <a:lnSpc>
                <a:spcPct val="90000"/>
              </a:lnSpc>
            </a:pPr>
            <a:r>
              <a:rPr lang="en-US" dirty="0"/>
              <a:t>and (I</a:t>
            </a:r>
            <a:r>
              <a:rPr lang="en-US" baseline="-25000" dirty="0"/>
              <a:t>2</a:t>
            </a:r>
            <a:r>
              <a:rPr lang="en-US" dirty="0"/>
              <a:t>/I</a:t>
            </a:r>
            <a:r>
              <a:rPr lang="en-US" baseline="-25000" dirty="0"/>
              <a:t>1</a:t>
            </a:r>
            <a:r>
              <a:rPr lang="en-US" dirty="0"/>
              <a:t>) to 1.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Select “Pattern Calculation/Peak Shape” at the 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8" y="122213"/>
            <a:ext cx="6172200" cy="3771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8" y="3095625"/>
            <a:ext cx="6181725" cy="3762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46655" y="4267200"/>
            <a:ext cx="5262979" cy="183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Change Peak Shape to “Thompson-Cox-Hastings</a:t>
            </a:r>
          </a:p>
          <a:p>
            <a:pPr>
              <a:lnSpc>
                <a:spcPct val="90000"/>
              </a:lnSpc>
            </a:pPr>
            <a:r>
              <a:rPr lang="en-US" dirty="0"/>
              <a:t>Pseudo-Voigt * Axial divergence asymmetry”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Press “OK”</a:t>
            </a:r>
          </a:p>
        </p:txBody>
      </p:sp>
      <p:sp>
        <p:nvSpPr>
          <p:cNvPr id="14" name="Oval 13"/>
          <p:cNvSpPr/>
          <p:nvPr/>
        </p:nvSpPr>
        <p:spPr>
          <a:xfrm>
            <a:off x="344557" y="1420837"/>
            <a:ext cx="2239617" cy="381459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4557" y="2239617"/>
            <a:ext cx="5141843" cy="769347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58887" y="291548"/>
            <a:ext cx="1789043" cy="768626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3826" y="3750365"/>
            <a:ext cx="3525078" cy="887896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51652" y="6357316"/>
            <a:ext cx="569844" cy="510209"/>
          </a:xfrm>
          <a:prstGeom prst="ellipse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8921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0EC660-24D0-43A0-AE5E-E274115E726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6162</TotalTime>
  <Words>1168</Words>
  <Application>Microsoft Office PowerPoint</Application>
  <PresentationFormat>Custom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Presentations (Wide Screen)</vt:lpstr>
      <vt:lpstr>Rietveld Refinement of  HB-2A Data Using FullProf Software</vt:lpstr>
      <vt:lpstr>Starting Requirements</vt:lpstr>
      <vt:lpstr>Finding the Wavelength</vt:lpstr>
      <vt:lpstr>Import Your .cif to EDPCR</vt:lpstr>
      <vt:lpstr>PowerPoint Presentation</vt:lpstr>
      <vt:lpstr>Work Through the Tabs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Refinement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Finishing the Refinement</vt:lpstr>
      <vt:lpstr>Refine Instrumental 0</vt:lpstr>
      <vt:lpstr>Refine Atomic B Value</vt:lpstr>
      <vt:lpstr>PowerPoint Presentation</vt:lpstr>
      <vt:lpstr>In summary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Dela Cruz, Clarina R.</cp:lastModifiedBy>
  <cp:revision>199</cp:revision>
  <cp:lastPrinted>2015-09-14T20:56:03Z</cp:lastPrinted>
  <dcterms:created xsi:type="dcterms:W3CDTF">2015-03-03T13:47:39Z</dcterms:created>
  <dcterms:modified xsi:type="dcterms:W3CDTF">2017-08-23T21:35:44Z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